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94E"/>
    <a:srgbClr val="0470B9"/>
    <a:srgbClr val="F7C000"/>
    <a:srgbClr val="FCE099"/>
    <a:srgbClr val="DC8395"/>
    <a:srgbClr val="DB3B15"/>
    <a:srgbClr val="DB9221"/>
    <a:srgbClr val="D13A21"/>
    <a:srgbClr val="FFED5F"/>
    <a:srgbClr val="6AAE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9492B4-0A22-41B2-96E9-85FB892E9052}" type="doc">
      <dgm:prSet loTypeId="urn:microsoft.com/office/officeart/2005/8/layout/hierarchy3" loCatId="hierarchy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4FBA1A1-5194-4D35-BCEA-EBC0D64029A5}">
      <dgm:prSet phldrT="[Text]" custT="1"/>
      <dgm:spPr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6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fa-IR" sz="2400" b="1" dirty="0">
              <a:solidFill>
                <a:srgbClr val="C00000"/>
              </a:solidFill>
              <a:cs typeface="B Titr" panose="00000700000000000000" pitchFamily="2" charset="-78"/>
            </a:rPr>
            <a:t>داروهای آنتی میکروبیال</a:t>
          </a:r>
          <a:endParaRPr lang="en-US" sz="2400" b="1" dirty="0">
            <a:solidFill>
              <a:srgbClr val="C00000"/>
            </a:solidFill>
            <a:cs typeface="B Titr" panose="00000700000000000000" pitchFamily="2" charset="-78"/>
          </a:endParaRPr>
        </a:p>
      </dgm:t>
    </dgm:pt>
    <dgm:pt modelId="{41CF2F98-E28E-4D14-89E7-1671F6370E2D}" type="parTrans" cxnId="{8FFED90B-7D86-430A-AF36-7385ED32AE86}">
      <dgm:prSet/>
      <dgm:spPr/>
      <dgm:t>
        <a:bodyPr/>
        <a:lstStyle/>
        <a:p>
          <a:endParaRPr lang="en-US"/>
        </a:p>
      </dgm:t>
    </dgm:pt>
    <dgm:pt modelId="{0D64F64C-5920-4AFF-8F27-BB695D5EBF13}" type="sibTrans" cxnId="{8FFED90B-7D86-430A-AF36-7385ED32AE86}">
      <dgm:prSet/>
      <dgm:spPr/>
      <dgm:t>
        <a:bodyPr/>
        <a:lstStyle/>
        <a:p>
          <a:endParaRPr lang="en-US"/>
        </a:p>
      </dgm:t>
    </dgm:pt>
    <dgm:pt modelId="{E1682FE3-745D-486F-8CAD-115B4FF3FA95}">
      <dgm:prSet phldrT="[Text]" custT="1"/>
      <dgm:spPr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آنتی باکتریال (ضد باکتری)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D5EF46EC-F30E-4B01-AD0F-6D2C6ABF7694}" type="parTrans" cxnId="{183C2DA4-44E3-4BE9-A4DA-99BE8C8DB50B}">
      <dgm:prSet/>
      <dgm:spPr/>
      <dgm:t>
        <a:bodyPr/>
        <a:lstStyle/>
        <a:p>
          <a:endParaRPr lang="en-US"/>
        </a:p>
      </dgm:t>
    </dgm:pt>
    <dgm:pt modelId="{BBE63724-3126-46AA-A0C2-B0C38A63B978}" type="sibTrans" cxnId="{183C2DA4-44E3-4BE9-A4DA-99BE8C8DB50B}">
      <dgm:prSet/>
      <dgm:spPr/>
      <dgm:t>
        <a:bodyPr/>
        <a:lstStyle/>
        <a:p>
          <a:endParaRPr lang="en-US" sz="2400"/>
        </a:p>
      </dgm:t>
    </dgm:pt>
    <dgm:pt modelId="{0C7B83FC-6997-46A3-AF76-A5DDAFB3BCA8}">
      <dgm:prSet phldrT="[Text]" custT="1"/>
      <dgm:spPr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ضد ویروس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03D41B69-0833-47CA-AC19-E3791C788AAF}" type="parTrans" cxnId="{601994B4-C31E-486D-87D0-5B01385F2718}">
      <dgm:prSet/>
      <dgm:spPr/>
      <dgm:t>
        <a:bodyPr/>
        <a:lstStyle/>
        <a:p>
          <a:endParaRPr lang="en-US"/>
        </a:p>
      </dgm:t>
    </dgm:pt>
    <dgm:pt modelId="{528258B2-7B52-40C4-85CA-42C19C3244B1}" type="sibTrans" cxnId="{601994B4-C31E-486D-87D0-5B01385F2718}">
      <dgm:prSet/>
      <dgm:spPr/>
      <dgm:t>
        <a:bodyPr/>
        <a:lstStyle/>
        <a:p>
          <a:endParaRPr lang="en-US" sz="2400"/>
        </a:p>
      </dgm:t>
    </dgm:pt>
    <dgm:pt modelId="{5F5C16FF-EE88-4DAE-93A4-5A5777B118C7}">
      <dgm:prSet phldrT="[Text]" custT="1"/>
      <dgm:spPr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ضد انگل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16B937FF-D333-44F9-81D9-C25DBC77787D}" type="parTrans" cxnId="{A8FA10E4-14BB-4071-AEC8-73C1AC32992D}">
      <dgm:prSet/>
      <dgm:spPr/>
      <dgm:t>
        <a:bodyPr/>
        <a:lstStyle/>
        <a:p>
          <a:endParaRPr lang="en-US"/>
        </a:p>
      </dgm:t>
    </dgm:pt>
    <dgm:pt modelId="{3C69D019-0EA0-4DA6-854A-D25F65C5FD4A}" type="sibTrans" cxnId="{A8FA10E4-14BB-4071-AEC8-73C1AC32992D}">
      <dgm:prSet/>
      <dgm:spPr/>
      <dgm:t>
        <a:bodyPr/>
        <a:lstStyle/>
        <a:p>
          <a:endParaRPr lang="en-US" sz="2400"/>
        </a:p>
      </dgm:t>
    </dgm:pt>
    <dgm:pt modelId="{55AF12B0-33AB-4C8F-9807-829F0148C287}">
      <dgm:prSet phldrT="[Text]" custT="1"/>
      <dgm:spPr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</dgm:spPr>
      <dgm:t>
        <a:bodyPr/>
        <a:lstStyle/>
        <a:p>
          <a:r>
            <a:rPr lang="fa-IR" sz="2400" b="1" dirty="0">
              <a:cs typeface="B Nazanin" panose="00000400000000000000" pitchFamily="2" charset="-78"/>
            </a:rPr>
            <a:t>ضد قارچ</a:t>
          </a:r>
          <a:endParaRPr lang="en-US" sz="2400" b="1" dirty="0">
            <a:cs typeface="B Nazanin" panose="00000400000000000000" pitchFamily="2" charset="-78"/>
          </a:endParaRPr>
        </a:p>
      </dgm:t>
    </dgm:pt>
    <dgm:pt modelId="{109C5B59-1C8F-4A82-9AA7-5C041CC4D595}" type="parTrans" cxnId="{7C84500D-EC19-4049-9617-2B29C2C22D3A}">
      <dgm:prSet/>
      <dgm:spPr/>
      <dgm:t>
        <a:bodyPr/>
        <a:lstStyle/>
        <a:p>
          <a:endParaRPr lang="en-US"/>
        </a:p>
      </dgm:t>
    </dgm:pt>
    <dgm:pt modelId="{DD1C0CB0-4D9B-427C-9573-EB81A4F25D05}" type="sibTrans" cxnId="{7C84500D-EC19-4049-9617-2B29C2C22D3A}">
      <dgm:prSet/>
      <dgm:spPr/>
      <dgm:t>
        <a:bodyPr/>
        <a:lstStyle/>
        <a:p>
          <a:endParaRPr lang="en-US" sz="2400"/>
        </a:p>
      </dgm:t>
    </dgm:pt>
    <dgm:pt modelId="{D390AE11-8D6A-42E4-992E-0EB46F7BA13B}" type="pres">
      <dgm:prSet presAssocID="{E19492B4-0A22-41B2-96E9-85FB892E9052}" presName="diagram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7C6CEF4-415B-4206-87B9-E5474FBDCCEE}" type="pres">
      <dgm:prSet presAssocID="{D4FBA1A1-5194-4D35-BCEA-EBC0D64029A5}" presName="root" presStyleCnt="0"/>
      <dgm:spPr/>
    </dgm:pt>
    <dgm:pt modelId="{82143D6F-BD8B-4078-8953-1C17747EBDFF}" type="pres">
      <dgm:prSet presAssocID="{D4FBA1A1-5194-4D35-BCEA-EBC0D64029A5}" presName="rootComposite" presStyleCnt="0"/>
      <dgm:spPr/>
    </dgm:pt>
    <dgm:pt modelId="{4A47CBF2-7F2B-48CB-9BC5-B0782CA17AED}" type="pres">
      <dgm:prSet presAssocID="{D4FBA1A1-5194-4D35-BCEA-EBC0D64029A5}" presName="rootText" presStyleLbl="node1" presStyleIdx="0" presStyleCnt="1" custScaleX="243012" custLinFactNeighborX="28937" custLinFactNeighborY="-2632"/>
      <dgm:spPr/>
      <dgm:t>
        <a:bodyPr/>
        <a:lstStyle/>
        <a:p>
          <a:endParaRPr lang="en-US"/>
        </a:p>
      </dgm:t>
    </dgm:pt>
    <dgm:pt modelId="{9E8BB981-CDAB-4DCA-8927-FBE128D204BA}" type="pres">
      <dgm:prSet presAssocID="{D4FBA1A1-5194-4D35-BCEA-EBC0D64029A5}" presName="rootConnector" presStyleLbl="node1" presStyleIdx="0" presStyleCnt="1"/>
      <dgm:spPr/>
      <dgm:t>
        <a:bodyPr/>
        <a:lstStyle/>
        <a:p>
          <a:endParaRPr lang="en-US"/>
        </a:p>
      </dgm:t>
    </dgm:pt>
    <dgm:pt modelId="{B11AA931-D0DA-4987-8F6A-D7D5D587C064}" type="pres">
      <dgm:prSet presAssocID="{D4FBA1A1-5194-4D35-BCEA-EBC0D64029A5}" presName="childShape" presStyleCnt="0"/>
      <dgm:spPr/>
    </dgm:pt>
    <dgm:pt modelId="{C3559323-6721-409D-96CB-15A57DEB789D}" type="pres">
      <dgm:prSet presAssocID="{D5EF46EC-F30E-4B01-AD0F-6D2C6ABF7694}" presName="Name13" presStyleLbl="parChTrans1D2" presStyleIdx="0" presStyleCnt="4"/>
      <dgm:spPr/>
      <dgm:t>
        <a:bodyPr/>
        <a:lstStyle/>
        <a:p>
          <a:endParaRPr lang="en-US"/>
        </a:p>
      </dgm:t>
    </dgm:pt>
    <dgm:pt modelId="{99AF70B1-C8D6-4A58-AA83-42E6FD056E28}" type="pres">
      <dgm:prSet presAssocID="{E1682FE3-745D-486F-8CAD-115B4FF3FA95}" presName="childText" presStyleLbl="bgAcc1" presStyleIdx="0" presStyleCnt="4" custScaleX="2207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36C86D-F778-40E0-9B12-63362BB31057}" type="pres">
      <dgm:prSet presAssocID="{03D41B69-0833-47CA-AC19-E3791C788AAF}" presName="Name13" presStyleLbl="parChTrans1D2" presStyleIdx="1" presStyleCnt="4"/>
      <dgm:spPr/>
      <dgm:t>
        <a:bodyPr/>
        <a:lstStyle/>
        <a:p>
          <a:endParaRPr lang="en-US"/>
        </a:p>
      </dgm:t>
    </dgm:pt>
    <dgm:pt modelId="{6C2F4DB0-11DE-4819-8C6A-098E7EEC2057}" type="pres">
      <dgm:prSet presAssocID="{0C7B83FC-6997-46A3-AF76-A5DDAFB3BCA8}" presName="childText" presStyleLbl="bgAcc1" presStyleIdx="1" presStyleCnt="4" custScaleX="219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414D87-B0F0-4E30-90D7-46ACA301288B}" type="pres">
      <dgm:prSet presAssocID="{16B937FF-D333-44F9-81D9-C25DBC77787D}" presName="Name13" presStyleLbl="parChTrans1D2" presStyleIdx="2" presStyleCnt="4"/>
      <dgm:spPr/>
      <dgm:t>
        <a:bodyPr/>
        <a:lstStyle/>
        <a:p>
          <a:endParaRPr lang="en-US"/>
        </a:p>
      </dgm:t>
    </dgm:pt>
    <dgm:pt modelId="{A360E42F-A5F3-4DF7-A787-FC81DE12760A}" type="pres">
      <dgm:prSet presAssocID="{5F5C16FF-EE88-4DAE-93A4-5A5777B118C7}" presName="childText" presStyleLbl="bgAcc1" presStyleIdx="2" presStyleCnt="4" custScaleX="2225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A992C-22EE-4252-82A4-37238BCB24F8}" type="pres">
      <dgm:prSet presAssocID="{109C5B59-1C8F-4A82-9AA7-5C041CC4D595}" presName="Name13" presStyleLbl="parChTrans1D2" presStyleIdx="3" presStyleCnt="4"/>
      <dgm:spPr/>
      <dgm:t>
        <a:bodyPr/>
        <a:lstStyle/>
        <a:p>
          <a:endParaRPr lang="en-US"/>
        </a:p>
      </dgm:t>
    </dgm:pt>
    <dgm:pt modelId="{02F76D1E-108C-434C-97B6-E79DD4F9C96F}" type="pres">
      <dgm:prSet presAssocID="{55AF12B0-33AB-4C8F-9807-829F0148C287}" presName="childText" presStyleLbl="bgAcc1" presStyleIdx="3" presStyleCnt="4" custScaleX="217288" custLinFactNeighborX="2756" custLinFactNeighborY="-60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17D2AA-D88D-4268-8732-8D3B196F87D2}" type="presOf" srcId="{D5EF46EC-F30E-4B01-AD0F-6D2C6ABF7694}" destId="{C3559323-6721-409D-96CB-15A57DEB789D}" srcOrd="0" destOrd="0" presId="urn:microsoft.com/office/officeart/2005/8/layout/hierarchy3"/>
    <dgm:cxn modelId="{EA81DA7A-BFC6-42A9-A4F2-C3EA64360AF0}" type="presOf" srcId="{03D41B69-0833-47CA-AC19-E3791C788AAF}" destId="{5736C86D-F778-40E0-9B12-63362BB31057}" srcOrd="0" destOrd="0" presId="urn:microsoft.com/office/officeart/2005/8/layout/hierarchy3"/>
    <dgm:cxn modelId="{478C6AB8-DF7E-4680-96B4-6C5FC64874AB}" type="presOf" srcId="{D4FBA1A1-5194-4D35-BCEA-EBC0D64029A5}" destId="{4A47CBF2-7F2B-48CB-9BC5-B0782CA17AED}" srcOrd="0" destOrd="0" presId="urn:microsoft.com/office/officeart/2005/8/layout/hierarchy3"/>
    <dgm:cxn modelId="{8FFED90B-7D86-430A-AF36-7385ED32AE86}" srcId="{E19492B4-0A22-41B2-96E9-85FB892E9052}" destId="{D4FBA1A1-5194-4D35-BCEA-EBC0D64029A5}" srcOrd="0" destOrd="0" parTransId="{41CF2F98-E28E-4D14-89E7-1671F6370E2D}" sibTransId="{0D64F64C-5920-4AFF-8F27-BB695D5EBF13}"/>
    <dgm:cxn modelId="{2E2C66EA-4A56-4FD9-B713-0C0F92579B07}" type="presOf" srcId="{D4FBA1A1-5194-4D35-BCEA-EBC0D64029A5}" destId="{9E8BB981-CDAB-4DCA-8927-FBE128D204BA}" srcOrd="1" destOrd="0" presId="urn:microsoft.com/office/officeart/2005/8/layout/hierarchy3"/>
    <dgm:cxn modelId="{DD742766-E782-4584-A778-722D03A1566F}" type="presOf" srcId="{0C7B83FC-6997-46A3-AF76-A5DDAFB3BCA8}" destId="{6C2F4DB0-11DE-4819-8C6A-098E7EEC2057}" srcOrd="0" destOrd="0" presId="urn:microsoft.com/office/officeart/2005/8/layout/hierarchy3"/>
    <dgm:cxn modelId="{6FBC426E-67B0-475D-8D4F-692BFDB639BE}" type="presOf" srcId="{55AF12B0-33AB-4C8F-9807-829F0148C287}" destId="{02F76D1E-108C-434C-97B6-E79DD4F9C96F}" srcOrd="0" destOrd="0" presId="urn:microsoft.com/office/officeart/2005/8/layout/hierarchy3"/>
    <dgm:cxn modelId="{D33EDCAE-D880-4852-91C4-6E6A3AAE939F}" type="presOf" srcId="{16B937FF-D333-44F9-81D9-C25DBC77787D}" destId="{2D414D87-B0F0-4E30-90D7-46ACA301288B}" srcOrd="0" destOrd="0" presId="urn:microsoft.com/office/officeart/2005/8/layout/hierarchy3"/>
    <dgm:cxn modelId="{A8FA10E4-14BB-4071-AEC8-73C1AC32992D}" srcId="{D4FBA1A1-5194-4D35-BCEA-EBC0D64029A5}" destId="{5F5C16FF-EE88-4DAE-93A4-5A5777B118C7}" srcOrd="2" destOrd="0" parTransId="{16B937FF-D333-44F9-81D9-C25DBC77787D}" sibTransId="{3C69D019-0EA0-4DA6-854A-D25F65C5FD4A}"/>
    <dgm:cxn modelId="{FD0A69C5-1FBF-4C63-8702-C59253793C71}" type="presOf" srcId="{5F5C16FF-EE88-4DAE-93A4-5A5777B118C7}" destId="{A360E42F-A5F3-4DF7-A787-FC81DE12760A}" srcOrd="0" destOrd="0" presId="urn:microsoft.com/office/officeart/2005/8/layout/hierarchy3"/>
    <dgm:cxn modelId="{6F9BE99D-BB31-4B1B-AE96-1AA036A6044B}" type="presOf" srcId="{E1682FE3-745D-486F-8CAD-115B4FF3FA95}" destId="{99AF70B1-C8D6-4A58-AA83-42E6FD056E28}" srcOrd="0" destOrd="0" presId="urn:microsoft.com/office/officeart/2005/8/layout/hierarchy3"/>
    <dgm:cxn modelId="{601994B4-C31E-486D-87D0-5B01385F2718}" srcId="{D4FBA1A1-5194-4D35-BCEA-EBC0D64029A5}" destId="{0C7B83FC-6997-46A3-AF76-A5DDAFB3BCA8}" srcOrd="1" destOrd="0" parTransId="{03D41B69-0833-47CA-AC19-E3791C788AAF}" sibTransId="{528258B2-7B52-40C4-85CA-42C19C3244B1}"/>
    <dgm:cxn modelId="{A2F18014-6332-47DD-8633-17A95FDAA939}" type="presOf" srcId="{109C5B59-1C8F-4A82-9AA7-5C041CC4D595}" destId="{F3FA992C-22EE-4252-82A4-37238BCB24F8}" srcOrd="0" destOrd="0" presId="urn:microsoft.com/office/officeart/2005/8/layout/hierarchy3"/>
    <dgm:cxn modelId="{7C84500D-EC19-4049-9617-2B29C2C22D3A}" srcId="{D4FBA1A1-5194-4D35-BCEA-EBC0D64029A5}" destId="{55AF12B0-33AB-4C8F-9807-829F0148C287}" srcOrd="3" destOrd="0" parTransId="{109C5B59-1C8F-4A82-9AA7-5C041CC4D595}" sibTransId="{DD1C0CB0-4D9B-427C-9573-EB81A4F25D05}"/>
    <dgm:cxn modelId="{183C2DA4-44E3-4BE9-A4DA-99BE8C8DB50B}" srcId="{D4FBA1A1-5194-4D35-BCEA-EBC0D64029A5}" destId="{E1682FE3-745D-486F-8CAD-115B4FF3FA95}" srcOrd="0" destOrd="0" parTransId="{D5EF46EC-F30E-4B01-AD0F-6D2C6ABF7694}" sibTransId="{BBE63724-3126-46AA-A0C2-B0C38A63B978}"/>
    <dgm:cxn modelId="{812AB86F-A6FA-4DB7-95B1-232152297C02}" type="presOf" srcId="{E19492B4-0A22-41B2-96E9-85FB892E9052}" destId="{D390AE11-8D6A-42E4-992E-0EB46F7BA13B}" srcOrd="0" destOrd="0" presId="urn:microsoft.com/office/officeart/2005/8/layout/hierarchy3"/>
    <dgm:cxn modelId="{EE0A75C3-555B-4819-96C0-A0CB49DA7AA9}" type="presParOf" srcId="{D390AE11-8D6A-42E4-992E-0EB46F7BA13B}" destId="{87C6CEF4-415B-4206-87B9-E5474FBDCCEE}" srcOrd="0" destOrd="0" presId="urn:microsoft.com/office/officeart/2005/8/layout/hierarchy3"/>
    <dgm:cxn modelId="{00259E94-490E-4BAB-8CFC-070C6DEC5CAA}" type="presParOf" srcId="{87C6CEF4-415B-4206-87B9-E5474FBDCCEE}" destId="{82143D6F-BD8B-4078-8953-1C17747EBDFF}" srcOrd="0" destOrd="0" presId="urn:microsoft.com/office/officeart/2005/8/layout/hierarchy3"/>
    <dgm:cxn modelId="{C7ED2C56-A8AC-4E18-B23C-4EAEB75062B5}" type="presParOf" srcId="{82143D6F-BD8B-4078-8953-1C17747EBDFF}" destId="{4A47CBF2-7F2B-48CB-9BC5-B0782CA17AED}" srcOrd="0" destOrd="0" presId="urn:microsoft.com/office/officeart/2005/8/layout/hierarchy3"/>
    <dgm:cxn modelId="{26FD2226-6BCF-4BC8-9568-07A607802DE6}" type="presParOf" srcId="{82143D6F-BD8B-4078-8953-1C17747EBDFF}" destId="{9E8BB981-CDAB-4DCA-8927-FBE128D204BA}" srcOrd="1" destOrd="0" presId="urn:microsoft.com/office/officeart/2005/8/layout/hierarchy3"/>
    <dgm:cxn modelId="{18021DD3-D13E-4811-9432-A16DA812D7BF}" type="presParOf" srcId="{87C6CEF4-415B-4206-87B9-E5474FBDCCEE}" destId="{B11AA931-D0DA-4987-8F6A-D7D5D587C064}" srcOrd="1" destOrd="0" presId="urn:microsoft.com/office/officeart/2005/8/layout/hierarchy3"/>
    <dgm:cxn modelId="{E3E3C094-4A24-4121-88B9-9FEEEF3581E7}" type="presParOf" srcId="{B11AA931-D0DA-4987-8F6A-D7D5D587C064}" destId="{C3559323-6721-409D-96CB-15A57DEB789D}" srcOrd="0" destOrd="0" presId="urn:microsoft.com/office/officeart/2005/8/layout/hierarchy3"/>
    <dgm:cxn modelId="{710A3474-9BE3-41FF-85EA-71C6BD367AED}" type="presParOf" srcId="{B11AA931-D0DA-4987-8F6A-D7D5D587C064}" destId="{99AF70B1-C8D6-4A58-AA83-42E6FD056E28}" srcOrd="1" destOrd="0" presId="urn:microsoft.com/office/officeart/2005/8/layout/hierarchy3"/>
    <dgm:cxn modelId="{B0A679B5-0C97-4E50-BD9B-F9C6F7594CB7}" type="presParOf" srcId="{B11AA931-D0DA-4987-8F6A-D7D5D587C064}" destId="{5736C86D-F778-40E0-9B12-63362BB31057}" srcOrd="2" destOrd="0" presId="urn:microsoft.com/office/officeart/2005/8/layout/hierarchy3"/>
    <dgm:cxn modelId="{F3C10E21-A7D1-442E-BBB4-B60D99891E92}" type="presParOf" srcId="{B11AA931-D0DA-4987-8F6A-D7D5D587C064}" destId="{6C2F4DB0-11DE-4819-8C6A-098E7EEC2057}" srcOrd="3" destOrd="0" presId="urn:microsoft.com/office/officeart/2005/8/layout/hierarchy3"/>
    <dgm:cxn modelId="{221AFAFA-ACB1-49EE-BF94-3F0B4CEC0A60}" type="presParOf" srcId="{B11AA931-D0DA-4987-8F6A-D7D5D587C064}" destId="{2D414D87-B0F0-4E30-90D7-46ACA301288B}" srcOrd="4" destOrd="0" presId="urn:microsoft.com/office/officeart/2005/8/layout/hierarchy3"/>
    <dgm:cxn modelId="{A818E6B5-C865-49DE-89CD-1A0A9B43C9FC}" type="presParOf" srcId="{B11AA931-D0DA-4987-8F6A-D7D5D587C064}" destId="{A360E42F-A5F3-4DF7-A787-FC81DE12760A}" srcOrd="5" destOrd="0" presId="urn:microsoft.com/office/officeart/2005/8/layout/hierarchy3"/>
    <dgm:cxn modelId="{801B275A-B3EF-4D21-BF4B-5B4C533B743D}" type="presParOf" srcId="{B11AA931-D0DA-4987-8F6A-D7D5D587C064}" destId="{F3FA992C-22EE-4252-82A4-37238BCB24F8}" srcOrd="6" destOrd="0" presId="urn:microsoft.com/office/officeart/2005/8/layout/hierarchy3"/>
    <dgm:cxn modelId="{60B4B30E-583E-45AE-851C-18577DB6B320}" type="presParOf" srcId="{B11AA931-D0DA-4987-8F6A-D7D5D587C064}" destId="{02F76D1E-108C-434C-97B6-E79DD4F9C96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7CBF2-7F2B-48CB-9BC5-B0782CA17AED}">
      <dsp:nvSpPr>
        <dsp:cNvPr id="0" name=""/>
        <dsp:cNvSpPr/>
      </dsp:nvSpPr>
      <dsp:spPr>
        <a:xfrm>
          <a:off x="1743784" y="0"/>
          <a:ext cx="4381761" cy="9015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6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6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solidFill>
                <a:srgbClr val="C00000"/>
              </a:solidFill>
              <a:cs typeface="B Titr" panose="00000700000000000000" pitchFamily="2" charset="-78"/>
            </a:rPr>
            <a:t>داروهای آنتی میکروبیال</a:t>
          </a:r>
          <a:endParaRPr lang="en-US" sz="2400" b="1" kern="1200" dirty="0">
            <a:solidFill>
              <a:srgbClr val="C00000"/>
            </a:solidFill>
            <a:cs typeface="B Titr" panose="00000700000000000000" pitchFamily="2" charset="-78"/>
          </a:endParaRPr>
        </a:p>
      </dsp:txBody>
      <dsp:txXfrm>
        <a:off x="1770190" y="26406"/>
        <a:ext cx="4328949" cy="848740"/>
      </dsp:txXfrm>
    </dsp:sp>
    <dsp:sp modelId="{C3559323-6721-409D-96CB-15A57DEB789D}">
      <dsp:nvSpPr>
        <dsp:cNvPr id="0" name=""/>
        <dsp:cNvSpPr/>
      </dsp:nvSpPr>
      <dsp:spPr>
        <a:xfrm>
          <a:off x="4701839" y="901552"/>
          <a:ext cx="985530" cy="680840"/>
        </a:xfrm>
        <a:custGeom>
          <a:avLst/>
          <a:gdLst/>
          <a:ahLst/>
          <a:cxnLst/>
          <a:rect l="0" t="0" r="0" b="0"/>
          <a:pathLst>
            <a:path>
              <a:moveTo>
                <a:pt x="985530" y="0"/>
              </a:moveTo>
              <a:lnTo>
                <a:pt x="985530" y="680840"/>
              </a:lnTo>
              <a:lnTo>
                <a:pt x="0" y="680840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F70B1-C8D6-4A58-AA83-42E6FD056E28}">
      <dsp:nvSpPr>
        <dsp:cNvPr id="0" name=""/>
        <dsp:cNvSpPr/>
      </dsp:nvSpPr>
      <dsp:spPr>
        <a:xfrm>
          <a:off x="1517729" y="1131616"/>
          <a:ext cx="3184110" cy="9015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آنتی باکتریال (ضد باکتری)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1544135" y="1158022"/>
        <a:ext cx="3131298" cy="848740"/>
      </dsp:txXfrm>
    </dsp:sp>
    <dsp:sp modelId="{5736C86D-F778-40E0-9B12-63362BB31057}">
      <dsp:nvSpPr>
        <dsp:cNvPr id="0" name=""/>
        <dsp:cNvSpPr/>
      </dsp:nvSpPr>
      <dsp:spPr>
        <a:xfrm>
          <a:off x="4680245" y="901552"/>
          <a:ext cx="1007124" cy="1807781"/>
        </a:xfrm>
        <a:custGeom>
          <a:avLst/>
          <a:gdLst/>
          <a:ahLst/>
          <a:cxnLst/>
          <a:rect l="0" t="0" r="0" b="0"/>
          <a:pathLst>
            <a:path>
              <a:moveTo>
                <a:pt x="1007124" y="0"/>
              </a:moveTo>
              <a:lnTo>
                <a:pt x="1007124" y="1807781"/>
              </a:lnTo>
              <a:lnTo>
                <a:pt x="0" y="180778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4DB0-11DE-4819-8C6A-098E7EEC2057}">
      <dsp:nvSpPr>
        <dsp:cNvPr id="0" name=""/>
        <dsp:cNvSpPr/>
      </dsp:nvSpPr>
      <dsp:spPr>
        <a:xfrm>
          <a:off x="1517729" y="2258557"/>
          <a:ext cx="3162516" cy="9015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ضد ویروس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1544135" y="2284963"/>
        <a:ext cx="3109704" cy="848740"/>
      </dsp:txXfrm>
    </dsp:sp>
    <dsp:sp modelId="{2D414D87-B0F0-4E30-90D7-46ACA301288B}">
      <dsp:nvSpPr>
        <dsp:cNvPr id="0" name=""/>
        <dsp:cNvSpPr/>
      </dsp:nvSpPr>
      <dsp:spPr>
        <a:xfrm>
          <a:off x="4727429" y="901552"/>
          <a:ext cx="959940" cy="2934721"/>
        </a:xfrm>
        <a:custGeom>
          <a:avLst/>
          <a:gdLst/>
          <a:ahLst/>
          <a:cxnLst/>
          <a:rect l="0" t="0" r="0" b="0"/>
          <a:pathLst>
            <a:path>
              <a:moveTo>
                <a:pt x="959940" y="0"/>
              </a:moveTo>
              <a:lnTo>
                <a:pt x="959940" y="2934721"/>
              </a:lnTo>
              <a:lnTo>
                <a:pt x="0" y="2934721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60E42F-A5F3-4DF7-A787-FC81DE12760A}">
      <dsp:nvSpPr>
        <dsp:cNvPr id="0" name=""/>
        <dsp:cNvSpPr/>
      </dsp:nvSpPr>
      <dsp:spPr>
        <a:xfrm>
          <a:off x="1517729" y="3385497"/>
          <a:ext cx="3209699" cy="9015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ضد انگل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1544135" y="3411903"/>
        <a:ext cx="3156887" cy="848740"/>
      </dsp:txXfrm>
    </dsp:sp>
    <dsp:sp modelId="{F3FA992C-22EE-4252-82A4-37238BCB24F8}">
      <dsp:nvSpPr>
        <dsp:cNvPr id="0" name=""/>
        <dsp:cNvSpPr/>
      </dsp:nvSpPr>
      <dsp:spPr>
        <a:xfrm>
          <a:off x="4691828" y="901552"/>
          <a:ext cx="995541" cy="4007163"/>
        </a:xfrm>
        <a:custGeom>
          <a:avLst/>
          <a:gdLst/>
          <a:ahLst/>
          <a:cxnLst/>
          <a:rect l="0" t="0" r="0" b="0"/>
          <a:pathLst>
            <a:path>
              <a:moveTo>
                <a:pt x="995541" y="0"/>
              </a:moveTo>
              <a:lnTo>
                <a:pt x="995541" y="4007163"/>
              </a:lnTo>
              <a:lnTo>
                <a:pt x="0" y="4007163"/>
              </a:lnTo>
            </a:path>
          </a:pathLst>
        </a:custGeom>
        <a:noFill/>
        <a:ln w="127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76D1E-108C-434C-97B6-E79DD4F9C96F}">
      <dsp:nvSpPr>
        <dsp:cNvPr id="0" name=""/>
        <dsp:cNvSpPr/>
      </dsp:nvSpPr>
      <dsp:spPr>
        <a:xfrm>
          <a:off x="1557484" y="4457939"/>
          <a:ext cx="3134344" cy="90155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alpha val="90000"/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alpha val="90000"/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tile tx="0" ty="0" sx="100000" sy="100000" flip="none" algn="tl"/>
        </a:blip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>
              <a:cs typeface="B Nazanin" panose="00000400000000000000" pitchFamily="2" charset="-78"/>
            </a:rPr>
            <a:t>ضد قارچ</a:t>
          </a:r>
          <a:endParaRPr lang="en-US" sz="2400" b="1" kern="1200" dirty="0">
            <a:cs typeface="B Nazanin" panose="00000400000000000000" pitchFamily="2" charset="-78"/>
          </a:endParaRPr>
        </a:p>
      </dsp:txBody>
      <dsp:txXfrm>
        <a:off x="1583890" y="4484345"/>
        <a:ext cx="3081532" cy="848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5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4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9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8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6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43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32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75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FDE39-C77A-43E4-AFB6-092F29B57484}" type="datetimeFigureOut">
              <a:rPr lang="en-US" smtClean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21FEF-094A-4D4D-B3D1-BCDB7CFB8F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4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fif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789A8F88-E65D-C3B6-F877-38BBA661CA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12" y="253288"/>
            <a:ext cx="10544175" cy="656881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A8F56BC-55B4-67E4-0175-D69B8BDB4BD3}"/>
              </a:ext>
            </a:extLst>
          </p:cNvPr>
          <p:cNvSpPr txBox="1">
            <a:spLocks/>
          </p:cNvSpPr>
          <p:nvPr/>
        </p:nvSpPr>
        <p:spPr>
          <a:xfrm>
            <a:off x="5638799" y="730935"/>
            <a:ext cx="6186489" cy="1661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4800" dirty="0">
                <a:cs typeface="B Titr" panose="00000700000000000000" pitchFamily="2" charset="-78"/>
              </a:rPr>
              <a:t>هفته جهانی آگاه سازی از </a:t>
            </a:r>
            <a:br>
              <a:rPr lang="fa-IR" sz="4800" dirty="0">
                <a:cs typeface="B Titr" panose="00000700000000000000" pitchFamily="2" charset="-78"/>
              </a:rPr>
            </a:br>
            <a:r>
              <a:rPr lang="fa-IR" sz="4800" dirty="0">
                <a:solidFill>
                  <a:srgbClr val="FF0000"/>
                </a:solidFill>
                <a:cs typeface="B Titr" panose="00000700000000000000" pitchFamily="2" charset="-78"/>
              </a:rPr>
              <a:t>داروهای آنتی میکروبیال</a:t>
            </a:r>
            <a:endParaRPr lang="en-US" sz="48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5" name="Picture 4" descr="Logo3-دانشگاه">
            <a:extLst>
              <a:ext uri="{FF2B5EF4-FFF2-40B4-BE49-F238E27FC236}">
                <a16:creationId xmlns:a16="http://schemas.microsoft.com/office/drawing/2014/main" id="{4EF8C08D-9272-4BC3-6AAD-7FAFFFCB8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06" y="415159"/>
            <a:ext cx="1814682" cy="2567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id="{CBCC9C56-5F64-1924-65ED-6936DE4DE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12" y="5749109"/>
            <a:ext cx="3858125" cy="999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7119AD17-8FBF-7CBD-3FC4-D566B9ED9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4540" y="2730012"/>
            <a:ext cx="3930332" cy="901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000" b="1" dirty="0">
                <a:latin typeface="Arial" panose="020B0604020202020204" pitchFamily="34" charset="0"/>
                <a:cs typeface="B Titr" panose="00000700000000000000" pitchFamily="2" charset="-78"/>
              </a:rPr>
              <a:t>۱8 </a:t>
            </a:r>
            <a:r>
              <a:rPr kumimoji="0" lang="fa-IR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B Titr" panose="00000700000000000000" pitchFamily="2" charset="-78"/>
              </a:rPr>
              <a:t>تا ۲4 نوامبر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B Titr" panose="00000700000000000000" pitchFamily="2" charset="-78"/>
              </a:rPr>
              <a:t>برابر با 27 آبان لغایت 3 آذر ماه </a:t>
            </a:r>
            <a:endParaRPr kumimoji="0" lang="en-US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5D761F-98B3-784E-8C9C-160DBD851529}"/>
              </a:ext>
            </a:extLst>
          </p:cNvPr>
          <p:cNvSpPr txBox="1"/>
          <p:nvPr/>
        </p:nvSpPr>
        <p:spPr>
          <a:xfrm>
            <a:off x="848139" y="6302525"/>
            <a:ext cx="252106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20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6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71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A2FEE31-7808-EF6A-01D5-9FB448A99C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262428"/>
              </p:ext>
            </p:extLst>
          </p:nvPr>
        </p:nvGraphicFramePr>
        <p:xfrm>
          <a:off x="5442398" y="637227"/>
          <a:ext cx="682580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8E10DD3-40A6-6235-DBB1-10F4A7FDAA54}"/>
              </a:ext>
            </a:extLst>
          </p:cNvPr>
          <p:cNvSpPr txBox="1"/>
          <p:nvPr/>
        </p:nvSpPr>
        <p:spPr>
          <a:xfrm>
            <a:off x="641328" y="4473225"/>
            <a:ext cx="5534184" cy="1300356"/>
          </a:xfrm>
          <a:prstGeom prst="rect">
            <a:avLst/>
          </a:prstGeom>
          <a:noFill/>
          <a:ln w="38100">
            <a:solidFill>
              <a:srgbClr val="618C4E"/>
            </a:solidFill>
          </a:ln>
        </p:spPr>
        <p:txBody>
          <a:bodyPr wrap="square" rtlCol="0">
            <a:spAutoFit/>
          </a:bodyPr>
          <a:lstStyle/>
          <a:p>
            <a:pPr algn="ctr" rtl="1"/>
            <a:endParaRPr lang="fa-IR" sz="1050" b="1" dirty="0">
              <a:cs typeface="B Titr" panose="00000700000000000000" pitchFamily="2" charset="-78"/>
            </a:endParaRPr>
          </a:p>
          <a:p>
            <a:pPr algn="ctr" rtl="1"/>
            <a:r>
              <a:rPr lang="fa-IR" sz="2400" b="1" dirty="0">
                <a:cs typeface="B Titr" panose="00000700000000000000" pitchFamily="2" charset="-78"/>
              </a:rPr>
              <a:t>برای جلوگیری از وقوع پدیده مقاومت میکروبی، در مصرف داروهای ضد میکروبی </a:t>
            </a:r>
            <a:r>
              <a:rPr lang="fa-IR" sz="2400" b="1" dirty="0">
                <a:solidFill>
                  <a:srgbClr val="FF0000"/>
                </a:solidFill>
                <a:cs typeface="B Titr" panose="00000700000000000000" pitchFamily="2" charset="-78"/>
              </a:rPr>
              <a:t>احتیاط</a:t>
            </a:r>
            <a:r>
              <a:rPr lang="fa-IR" sz="2400" b="1" dirty="0">
                <a:cs typeface="B Titr" panose="00000700000000000000" pitchFamily="2" charset="-78"/>
              </a:rPr>
              <a:t> </a:t>
            </a:r>
            <a:r>
              <a:rPr lang="fa-IR" sz="2400" b="1" dirty="0">
                <a:solidFill>
                  <a:srgbClr val="FF0000"/>
                </a:solidFill>
                <a:cs typeface="B Titr" panose="00000700000000000000" pitchFamily="2" charset="-78"/>
              </a:rPr>
              <a:t>کنیم.</a:t>
            </a:r>
          </a:p>
          <a:p>
            <a:pPr algn="ctr" rtl="1"/>
            <a:endParaRPr lang="fa-IR" sz="20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2E4D4A-D199-E2BF-FE10-48B8FE914C82}"/>
              </a:ext>
            </a:extLst>
          </p:cNvPr>
          <p:cNvSpPr txBox="1"/>
          <p:nvPr/>
        </p:nvSpPr>
        <p:spPr>
          <a:xfrm>
            <a:off x="727389" y="3502724"/>
            <a:ext cx="5203038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2400" b="1" dirty="0">
                <a:solidFill>
                  <a:srgbClr val="157B73"/>
                </a:solidFill>
                <a:cs typeface="B Titr" panose="00000700000000000000" pitchFamily="2" charset="-78"/>
              </a:rPr>
              <a:t>با گسترش آگاهی از داروهای ضد میکروبی، از بروز مقاومت به آنها </a:t>
            </a:r>
            <a:r>
              <a:rPr lang="fa-IR" sz="2400" b="1" dirty="0">
                <a:solidFill>
                  <a:srgbClr val="FF0000"/>
                </a:solidFill>
                <a:cs typeface="B Titr" panose="00000700000000000000" pitchFamily="2" charset="-78"/>
              </a:rPr>
              <a:t>ممانعت کنیم.</a:t>
            </a:r>
            <a:endParaRPr lang="en-US" sz="24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7" name="Picture 4" descr="Logo3-دانشگاه">
            <a:extLst>
              <a:ext uri="{FF2B5EF4-FFF2-40B4-BE49-F238E27FC236}">
                <a16:creationId xmlns:a16="http://schemas.microsoft.com/office/drawing/2014/main" id="{DAE2FD17-C241-D5CC-98A4-779418DD3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11" y="268348"/>
            <a:ext cx="1916530" cy="271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id="{8723BFD3-4C99-84B8-430E-71424AB4D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9845" y="5866570"/>
            <a:ext cx="3858125" cy="829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B7DC31D-A84E-167D-727E-CF0B79373618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754"/>
          <a:stretch/>
        </p:blipFill>
        <p:spPr>
          <a:xfrm>
            <a:off x="2931617" y="385011"/>
            <a:ext cx="2780538" cy="288534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01129D-5116-6AC3-8D7A-F67C893930C8}"/>
              </a:ext>
            </a:extLst>
          </p:cNvPr>
          <p:cNvSpPr txBox="1"/>
          <p:nvPr/>
        </p:nvSpPr>
        <p:spPr>
          <a:xfrm>
            <a:off x="2139525" y="6281119"/>
            <a:ext cx="2378764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20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6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427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A1195A4B-98FF-1BCB-FA2F-DF4F35F115BB}"/>
              </a:ext>
            </a:extLst>
          </p:cNvPr>
          <p:cNvSpPr txBox="1">
            <a:spLocks/>
          </p:cNvSpPr>
          <p:nvPr/>
        </p:nvSpPr>
        <p:spPr>
          <a:xfrm>
            <a:off x="3048002" y="1935683"/>
            <a:ext cx="8076931" cy="1576426"/>
          </a:xfrm>
          <a:prstGeom prst="rect">
            <a:avLst/>
          </a:prstGeom>
          <a:solidFill>
            <a:srgbClr val="1BDBCD"/>
          </a:solidFill>
          <a:ln w="28575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60000"/>
              </a:lnSpc>
              <a:buNone/>
            </a:pPr>
            <a:r>
              <a:rPr lang="fa-IR" sz="2400" b="1" dirty="0">
                <a:cs typeface="B Titr" panose="00000700000000000000" pitchFamily="2" charset="-78"/>
              </a:rPr>
              <a:t>روزی را تصور کنید که دیگر </a:t>
            </a:r>
            <a:r>
              <a:rPr lang="fa-IR" sz="2400" b="1" dirty="0">
                <a:solidFill>
                  <a:srgbClr val="C00000"/>
                </a:solidFill>
                <a:cs typeface="B Titr" panose="00000700000000000000" pitchFamily="2" charset="-78"/>
              </a:rPr>
              <a:t>هیــــــچ</a:t>
            </a:r>
            <a:r>
              <a:rPr lang="fa-IR" sz="2400" b="1" dirty="0">
                <a:cs typeface="B Titr" panose="00000700000000000000" pitchFamily="2" charset="-78"/>
              </a:rPr>
              <a:t> داروی ضد میکروبی تاثیری در درمان بیماریهای عفونی در انسان ها، حیوانات و گیاهان </a:t>
            </a:r>
            <a:r>
              <a:rPr lang="fa-IR" sz="2400" b="1" dirty="0">
                <a:solidFill>
                  <a:srgbClr val="C00000"/>
                </a:solidFill>
                <a:cs typeface="B Titr" panose="00000700000000000000" pitchFamily="2" charset="-78"/>
              </a:rPr>
              <a:t>نـــــــداشته</a:t>
            </a:r>
            <a:r>
              <a:rPr lang="fa-IR" sz="2400" b="1" dirty="0">
                <a:cs typeface="B Titr" panose="00000700000000000000" pitchFamily="2" charset="-78"/>
              </a:rPr>
              <a:t> باشد !!!</a:t>
            </a:r>
            <a:endParaRPr lang="en-US" sz="2400" b="1" dirty="0">
              <a:cs typeface="B Titr" panose="00000700000000000000" pitchFamily="2" charset="-78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0AE4D66F-6FAE-780F-5D72-278CEA2E91C9}"/>
              </a:ext>
            </a:extLst>
          </p:cNvPr>
          <p:cNvSpPr txBox="1">
            <a:spLocks/>
          </p:cNvSpPr>
          <p:nvPr/>
        </p:nvSpPr>
        <p:spPr>
          <a:xfrm>
            <a:off x="5381980" y="657833"/>
            <a:ext cx="6015667" cy="10791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b="1" dirty="0">
                <a:solidFill>
                  <a:srgbClr val="B7272A"/>
                </a:solidFill>
                <a:cs typeface="B Titr" panose="00000700000000000000" pitchFamily="2" charset="-78"/>
              </a:rPr>
              <a:t>مقاومت میکروبی چیست ؟؟؟</a:t>
            </a:r>
            <a:endParaRPr lang="en-US" b="1" dirty="0">
              <a:solidFill>
                <a:srgbClr val="B7272A"/>
              </a:solidFill>
              <a:cs typeface="B Titr" panose="000007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72E4E9-E3B7-5A5D-6412-E90AC67941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98" r="22188" b="-704"/>
          <a:stretch/>
        </p:blipFill>
        <p:spPr>
          <a:xfrm>
            <a:off x="9923073" y="4148583"/>
            <a:ext cx="1365495" cy="1509915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43A34AD0-FB22-4470-743E-20BF1F98A3A6}"/>
              </a:ext>
            </a:extLst>
          </p:cNvPr>
          <p:cNvSpPr txBox="1">
            <a:spLocks/>
          </p:cNvSpPr>
          <p:nvPr/>
        </p:nvSpPr>
        <p:spPr>
          <a:xfrm>
            <a:off x="1253477" y="3941589"/>
            <a:ext cx="8614404" cy="197527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/>
            <a:r>
              <a:rPr lang="fa-IR" sz="3300" b="1" dirty="0">
                <a:solidFill>
                  <a:srgbClr val="157B73"/>
                </a:solidFill>
                <a:cs typeface="B Titr" panose="00000700000000000000" pitchFamily="2" charset="-78"/>
              </a:rPr>
              <a:t>مقاومت میکروبی یعنی:</a:t>
            </a:r>
            <a:r>
              <a:rPr lang="fa-IR" sz="2800" b="1" dirty="0">
                <a:solidFill>
                  <a:srgbClr val="157B73"/>
                </a:solidFill>
                <a:cs typeface="B Titr" panose="00000700000000000000" pitchFamily="2" charset="-78"/>
              </a:rPr>
              <a:t> </a:t>
            </a:r>
          </a:p>
          <a:p>
            <a:pPr algn="just" rtl="1">
              <a:lnSpc>
                <a:spcPct val="150000"/>
              </a:lnSpc>
            </a:pPr>
            <a:r>
              <a:rPr lang="fa-IR" sz="2000" b="1" dirty="0">
                <a:solidFill>
                  <a:srgbClr val="06201E"/>
                </a:solidFill>
                <a:cs typeface="B Nazanin" panose="00000400000000000000" pitchFamily="2" charset="-78"/>
              </a:rPr>
              <a:t>برخلاف زمانی که حتی یک  بیماری عفونی سخت به راحتی با یک دوره مصرف داروی ضدمیکروبی </a:t>
            </a:r>
            <a:r>
              <a:rPr lang="fa-IR" sz="2000" b="1">
                <a:solidFill>
                  <a:srgbClr val="06201E"/>
                </a:solidFill>
                <a:cs typeface="B Nazanin" panose="00000400000000000000" pitchFamily="2" charset="-78"/>
              </a:rPr>
              <a:t>درمان می شد</a:t>
            </a:r>
            <a:r>
              <a:rPr lang="fa-IR" sz="2000" b="1" dirty="0">
                <a:solidFill>
                  <a:srgbClr val="06201E"/>
                </a:solidFill>
                <a:cs typeface="B Nazanin" panose="00000400000000000000" pitchFamily="2" charset="-78"/>
              </a:rPr>
              <a:t>، اکنون با مصرف همان دارو عامل بیماری زا همچنان به رشد و فعالیت خود ادامه می دهد و دارو قادر نیست آن را از بین ببرد و بیماری هر روز پیشرفت می کند تا جایی که ... دیگر هیــــــــچ دارویی قادر به نجــــــات جان ما نخواهد بود.</a:t>
            </a:r>
            <a:endParaRPr lang="en-US" sz="2000" b="1" dirty="0">
              <a:solidFill>
                <a:srgbClr val="06201E"/>
              </a:solidFill>
              <a:cs typeface="B Nazanin" panose="00000400000000000000" pitchFamily="2" charset="-78"/>
            </a:endParaRPr>
          </a:p>
        </p:txBody>
      </p:sp>
      <p:pic>
        <p:nvPicPr>
          <p:cNvPr id="8" name="Picture 4" descr="Logo3-دانشگاه">
            <a:extLst>
              <a:ext uri="{FF2B5EF4-FFF2-40B4-BE49-F238E27FC236}">
                <a16:creationId xmlns:a16="http://schemas.microsoft.com/office/drawing/2014/main" id="{2D735A37-1301-CC03-5626-7B31411A3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353" y="441222"/>
            <a:ext cx="1783737" cy="2523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9" name="Text Box 5">
            <a:extLst>
              <a:ext uri="{FF2B5EF4-FFF2-40B4-BE49-F238E27FC236}">
                <a16:creationId xmlns:a16="http://schemas.microsoft.com/office/drawing/2014/main" id="{C5368599-0241-9693-42E2-A616AD32C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65" y="5725890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54019-A14C-8B96-473E-9CD262B39DC9}"/>
              </a:ext>
            </a:extLst>
          </p:cNvPr>
          <p:cNvSpPr txBox="1"/>
          <p:nvPr/>
        </p:nvSpPr>
        <p:spPr>
          <a:xfrm>
            <a:off x="887117" y="6269420"/>
            <a:ext cx="2494604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20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6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610812BE-5F1D-6763-6852-A5516292F3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8" t="6931" b="7173"/>
          <a:stretch/>
        </p:blipFill>
        <p:spPr>
          <a:xfrm>
            <a:off x="0" y="0"/>
            <a:ext cx="10638872" cy="68701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EFA161F-BFE0-C9AE-7EF7-E9B1525ADD08}"/>
              </a:ext>
            </a:extLst>
          </p:cNvPr>
          <p:cNvSpPr txBox="1"/>
          <p:nvPr/>
        </p:nvSpPr>
        <p:spPr>
          <a:xfrm>
            <a:off x="1140388" y="2120297"/>
            <a:ext cx="9398956" cy="1392689"/>
          </a:xfrm>
          <a:prstGeom prst="rect">
            <a:avLst/>
          </a:prstGeom>
          <a:solidFill>
            <a:srgbClr val="DC8395"/>
          </a:solidFill>
          <a:ln>
            <a:solidFill>
              <a:srgbClr val="0470B9"/>
            </a:solidFill>
          </a:ln>
        </p:spPr>
        <p:txBody>
          <a:bodyPr wrap="square">
            <a:spAutoFit/>
          </a:bodyPr>
          <a:lstStyle/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17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مقاومت به آنتی بیوتیک ها هر فردی در هر سنی را تحت تاثیر قرار می دهد. افراد با ایمنی ضعیف و یا نیازمند مراقبت های ویژه مانند افراد نیازمند شیمی درمانی و یا پیوند عضو بیشتر در معرض عفونت قرار دارند و فقدان آنتی بیوتیک موثر بر عفونت ها فاجعه ای بزرگ محسوب می شود.</a:t>
            </a:r>
          </a:p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fa-IR" sz="1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E984C05-1F98-E09E-5523-FC6EFA3E37ED}"/>
              </a:ext>
            </a:extLst>
          </p:cNvPr>
          <p:cNvSpPr txBox="1">
            <a:spLocks/>
          </p:cNvSpPr>
          <p:nvPr/>
        </p:nvSpPr>
        <p:spPr>
          <a:xfrm>
            <a:off x="775424" y="4267553"/>
            <a:ext cx="9162490" cy="1308820"/>
          </a:xfrm>
          <a:prstGeom prst="rect">
            <a:avLst/>
          </a:prstGeom>
          <a:solidFill>
            <a:srgbClr val="DB3B15"/>
          </a:solidFill>
          <a:ln>
            <a:solidFill>
              <a:srgbClr val="01794E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6800" b="1" dirty="0">
                <a:solidFill>
                  <a:schemeClr val="bg1"/>
                </a:solidFill>
                <a:cs typeface="B Nazanin" panose="00000400000000000000" pitchFamily="2" charset="-78"/>
              </a:rPr>
              <a:t>مقاومت میکروبی تاثیر اقتصادی و بهداشتی سنگینی برای کشورها و مردم دربردارد ؛ افزایش مقاومت میکروبی تا سال 2050 اینگونه برآورد شده است که منجر به فوت سالانه قریب به 10 میلیون نفر و افزایش هزینه ای بالغ بر سالانه 100 تریلیون دلارخواهد شد.</a:t>
            </a:r>
          </a:p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fa-IR" sz="400" dirty="0">
              <a:cs typeface="B Mehr" panose="00000700000000000000" pitchFamily="2" charset="-78"/>
            </a:endParaRPr>
          </a:p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endParaRPr lang="fa-IR" sz="2600" dirty="0">
              <a:cs typeface="B Mehr" panose="00000700000000000000" pitchFamily="2" charset="-78"/>
            </a:endParaRPr>
          </a:p>
          <a:p>
            <a:endParaRPr lang="en-US" dirty="0">
              <a:cs typeface="B Mehr" panose="00000700000000000000" pitchFamily="2" charset="-7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E1D006-4C45-8DDF-7819-09D49324E112}"/>
              </a:ext>
            </a:extLst>
          </p:cNvPr>
          <p:cNvSpPr txBox="1"/>
          <p:nvPr/>
        </p:nvSpPr>
        <p:spPr>
          <a:xfrm>
            <a:off x="3254986" y="3587700"/>
            <a:ext cx="6853989" cy="577850"/>
          </a:xfrm>
          <a:prstGeom prst="rect">
            <a:avLst/>
          </a:prstGeom>
          <a:solidFill>
            <a:srgbClr val="0470B9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 algn="just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17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مقاومت آنتی بیوتیکی، صنایع دامپزشکی و کشاورزی را نیز تحت تاثیر قرار می دهد.</a:t>
            </a:r>
          </a:p>
          <a:p>
            <a:pPr algn="just" rtl="1">
              <a:lnSpc>
                <a:spcPct val="160000"/>
              </a:lnSpc>
            </a:pPr>
            <a:endParaRPr lang="fa-IR" sz="3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0BDC92-D1B3-90DA-0489-5C037ABB83A3}"/>
              </a:ext>
            </a:extLst>
          </p:cNvPr>
          <p:cNvSpPr txBox="1"/>
          <p:nvPr/>
        </p:nvSpPr>
        <p:spPr>
          <a:xfrm>
            <a:off x="593558" y="1061101"/>
            <a:ext cx="10079845" cy="951799"/>
          </a:xfrm>
          <a:prstGeom prst="rect">
            <a:avLst/>
          </a:prstGeom>
          <a:solidFill>
            <a:srgbClr val="F7C000"/>
          </a:solidFill>
          <a:ln>
            <a:solidFill>
              <a:srgbClr val="01794E"/>
            </a:solidFill>
          </a:ln>
        </p:spPr>
        <p:txBody>
          <a:bodyPr wrap="square">
            <a:spAutoFit/>
          </a:bodyPr>
          <a:lstStyle/>
          <a:p>
            <a:pPr marL="342900" indent="-342900" algn="ctr" rtl="1">
              <a:lnSpc>
                <a:spcPct val="160000"/>
              </a:lnSpc>
              <a:buFont typeface="Wingdings" panose="05000000000000000000" pitchFamily="2" charset="2"/>
              <a:buChar char="ü"/>
            </a:pPr>
            <a:r>
              <a:rPr lang="fa-IR" sz="1700" b="1" dirty="0">
                <a:cs typeface="B Nazanin" panose="00000400000000000000" pitchFamily="2" charset="-78"/>
              </a:rPr>
              <a:t>آنتی بیوتیک ها به علت مصرف بیش از حد، خودسرانه و غیراصولی در حال از دست دادن اثربخشی خود هستند و مقاومت باکتری ها به آنتی بیوتیک ها در حال وقوع است. این موضوع آینده زندگی انسان ها، حیوانات و گیاهان را با مخاطره جدی روبرو می کند.</a:t>
            </a:r>
          </a:p>
          <a:p>
            <a:pPr algn="ctr" rtl="1">
              <a:lnSpc>
                <a:spcPct val="160000"/>
              </a:lnSpc>
            </a:pPr>
            <a:endParaRPr lang="fa-IR" sz="100" b="1" dirty="0">
              <a:cs typeface="B Nazanin" panose="00000400000000000000" pitchFamily="2" charset="-78"/>
            </a:endParaRPr>
          </a:p>
        </p:txBody>
      </p:sp>
      <p:sp>
        <p:nvSpPr>
          <p:cNvPr id="13" name="Wave 12">
            <a:extLst>
              <a:ext uri="{FF2B5EF4-FFF2-40B4-BE49-F238E27FC236}">
                <a16:creationId xmlns:a16="http://schemas.microsoft.com/office/drawing/2014/main" id="{C63C027F-054E-4F7B-D98D-FA791285AE14}"/>
              </a:ext>
            </a:extLst>
          </p:cNvPr>
          <p:cNvSpPr/>
          <p:nvPr/>
        </p:nvSpPr>
        <p:spPr>
          <a:xfrm rot="16200000">
            <a:off x="7994681" y="1757356"/>
            <a:ext cx="6890198" cy="3335378"/>
          </a:xfrm>
          <a:prstGeom prst="wave">
            <a:avLst/>
          </a:prstGeom>
          <a:solidFill>
            <a:srgbClr val="0470B9"/>
          </a:solidFill>
          <a:ln>
            <a:solidFill>
              <a:srgbClr val="01794E"/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6AAEC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EC99DE-E72B-E037-778B-9B0DF1880AC5}"/>
              </a:ext>
            </a:extLst>
          </p:cNvPr>
          <p:cNvSpPr txBox="1">
            <a:spLocks/>
          </p:cNvSpPr>
          <p:nvPr/>
        </p:nvSpPr>
        <p:spPr>
          <a:xfrm>
            <a:off x="4095022" y="-59195"/>
            <a:ext cx="6609242" cy="12005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fa-I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7C000"/>
                </a:solidFill>
                <a:cs typeface="B Titr" panose="00000700000000000000" pitchFamily="2" charset="-78"/>
              </a:rPr>
              <a:t>چرا باید نگران مقاومت میکروبی باشیم ؟</a:t>
            </a:r>
            <a:endParaRPr lang="en-US" sz="3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7C000"/>
              </a:solidFill>
              <a:cs typeface="B Titr" panose="00000700000000000000" pitchFamily="2" charset="-78"/>
            </a:endParaRPr>
          </a:p>
        </p:txBody>
      </p:sp>
      <p:pic>
        <p:nvPicPr>
          <p:cNvPr id="7" name="Picture 6" descr="Logo3-دانشگاه">
            <a:extLst>
              <a:ext uri="{FF2B5EF4-FFF2-40B4-BE49-F238E27FC236}">
                <a16:creationId xmlns:a16="http://schemas.microsoft.com/office/drawing/2014/main" id="{72CE9D5F-6D60-2038-3967-38059C448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1982" y="4002055"/>
            <a:ext cx="1558793" cy="220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id="{B37C00FC-BA0C-8851-7371-10A0A2B41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794" y="5849256"/>
            <a:ext cx="3665563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0" i="0" u="none" strike="noStrike" cap="none" normalizeH="0" baseline="0" dirty="0">
                <a:ln>
                  <a:noFill/>
                </a:ln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3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42CAF6-7C22-207B-B9EE-12BAE9D0A673}"/>
              </a:ext>
            </a:extLst>
          </p:cNvPr>
          <p:cNvSpPr txBox="1"/>
          <p:nvPr/>
        </p:nvSpPr>
        <p:spPr>
          <a:xfrm>
            <a:off x="6803072" y="6367195"/>
            <a:ext cx="241852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20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6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8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C3ADDB6-761F-B221-2E66-F97771733D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63772" y="-265"/>
            <a:ext cx="5121529" cy="3841147"/>
          </a:xfrm>
          <a:prstGeom prst="rect">
            <a:avLst/>
          </a:prstGeom>
        </p:spPr>
      </p:pic>
      <p:sp>
        <p:nvSpPr>
          <p:cNvPr id="13" name="Flowchart: Document 12">
            <a:extLst>
              <a:ext uri="{FF2B5EF4-FFF2-40B4-BE49-F238E27FC236}">
                <a16:creationId xmlns:a16="http://schemas.microsoft.com/office/drawing/2014/main" id="{7E313AE5-2CE7-72A9-FC00-F591F3592A55}"/>
              </a:ext>
            </a:extLst>
          </p:cNvPr>
          <p:cNvSpPr/>
          <p:nvPr/>
        </p:nvSpPr>
        <p:spPr>
          <a:xfrm rot="16200000">
            <a:off x="977320" y="-977584"/>
            <a:ext cx="6857998" cy="8812636"/>
          </a:xfrm>
          <a:prstGeom prst="flowChartDocumen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2BA84C-590D-1FBB-7EE6-36E73BD6D0DA}"/>
              </a:ext>
            </a:extLst>
          </p:cNvPr>
          <p:cNvSpPr txBox="1">
            <a:spLocks/>
          </p:cNvSpPr>
          <p:nvPr/>
        </p:nvSpPr>
        <p:spPr>
          <a:xfrm>
            <a:off x="173622" y="329204"/>
            <a:ext cx="6580104" cy="13482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>
              <a:lnSpc>
                <a:spcPct val="100000"/>
              </a:lnSpc>
            </a:pPr>
            <a:r>
              <a:rPr lang="fa-IR" sz="3000" dirty="0">
                <a:cs typeface="B Titr" panose="00000700000000000000" pitchFamily="2" charset="-78"/>
              </a:rPr>
              <a:t>برای کمک به جلوگیری از وقوع مقاومت میکروبی چه باید کنیم؟ </a:t>
            </a:r>
            <a:endParaRPr lang="en-US" sz="3000" dirty="0">
              <a:cs typeface="B Titr" panose="00000700000000000000" pitchFamily="2" charset="-78"/>
            </a:endParaRPr>
          </a:p>
        </p:txBody>
      </p:sp>
      <p:pic>
        <p:nvPicPr>
          <p:cNvPr id="5" name="Picture 4" descr="Logo3-دانشگاه">
            <a:extLst>
              <a:ext uri="{FF2B5EF4-FFF2-40B4-BE49-F238E27FC236}">
                <a16:creationId xmlns:a16="http://schemas.microsoft.com/office/drawing/2014/main" id="{5D2A6FF3-CE24-B61D-34FF-2955D6D7A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7990" y="3068601"/>
            <a:ext cx="2329722" cy="3295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B8104EE-CD4B-76D6-43FA-FC0BD185A208}"/>
              </a:ext>
            </a:extLst>
          </p:cNvPr>
          <p:cNvSpPr/>
          <p:nvPr/>
        </p:nvSpPr>
        <p:spPr>
          <a:xfrm>
            <a:off x="411577" y="5656917"/>
            <a:ext cx="7915709" cy="9856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8. هرگز برای درمان عفونت در گروههای حساس مانند نوزادان، کودکان و سالمندان بدون مشورت با پزشک آنتی بیوتیک استفاده نکنیم.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F2595B-E116-E216-472D-15F3731E6239}"/>
              </a:ext>
            </a:extLst>
          </p:cNvPr>
          <p:cNvSpPr txBox="1"/>
          <p:nvPr/>
        </p:nvSpPr>
        <p:spPr>
          <a:xfrm>
            <a:off x="277303" y="1785514"/>
            <a:ext cx="7151306" cy="5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1. انتخاب </a:t>
            </a:r>
            <a:r>
              <a:rPr lang="fa-IR" b="1" u="sng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آنتی بیوتیک صحیح </a:t>
            </a:r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با </a:t>
            </a:r>
            <a:r>
              <a:rPr lang="fa-IR" b="1" u="sng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دوز صحیح </a:t>
            </a:r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و </a:t>
            </a:r>
            <a:r>
              <a:rPr lang="fa-IR" b="1" u="sng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طول دوره درمان صحیح </a:t>
            </a:r>
            <a:r>
              <a:rPr lang="fa-IR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مؤکداً توسط پزشک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40C784-484C-98E2-0A71-2F4DB21BCCED}"/>
              </a:ext>
            </a:extLst>
          </p:cNvPr>
          <p:cNvSpPr txBox="1"/>
          <p:nvPr/>
        </p:nvSpPr>
        <p:spPr>
          <a:xfrm>
            <a:off x="1508148" y="2252144"/>
            <a:ext cx="6096000" cy="5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2. تهیه آنتی بیوتیک </a:t>
            </a:r>
            <a:r>
              <a:rPr lang="fa-IR" sz="1800" b="1" u="sng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صرفاً با نسخه </a:t>
            </a: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پزشک و پرهیز از مصرف خودسرانه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E517263-7B5D-193C-BBBA-DA829763712E}"/>
              </a:ext>
            </a:extLst>
          </p:cNvPr>
          <p:cNvSpPr txBox="1"/>
          <p:nvPr/>
        </p:nvSpPr>
        <p:spPr>
          <a:xfrm>
            <a:off x="1748590" y="2779647"/>
            <a:ext cx="6096000" cy="5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3. </a:t>
            </a:r>
            <a:r>
              <a:rPr lang="fa-IR" sz="1800" b="1" u="sng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استفاده صحیح </a:t>
            </a: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دارو توسط بیمار و تکمیل دوره درمان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62B953-FA96-4263-C2A9-E3B3A615BBBF}"/>
              </a:ext>
            </a:extLst>
          </p:cNvPr>
          <p:cNvSpPr txBox="1"/>
          <p:nvPr/>
        </p:nvSpPr>
        <p:spPr>
          <a:xfrm>
            <a:off x="2072236" y="3257385"/>
            <a:ext cx="6096000" cy="5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4.  دریافت هرگونه مشاوره درمانی </a:t>
            </a:r>
            <a:r>
              <a:rPr lang="fa-IR" sz="1800" b="1" u="sng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صرفاً از پزشک و داروساز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6FE58AD-97C7-CD09-5476-1D2AC45E93DA}"/>
              </a:ext>
            </a:extLst>
          </p:cNvPr>
          <p:cNvSpPr txBox="1"/>
          <p:nvPr/>
        </p:nvSpPr>
        <p:spPr>
          <a:xfrm>
            <a:off x="277303" y="3730901"/>
            <a:ext cx="8133312" cy="985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5. هرگز برای دریافت آنتی بیوتیک در جهت درمان عفونتهای ویروسی به پزشک یا داروساز اصرار نکنیم.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3715B9-1A5A-5893-150E-DFDB9BC4F36B}"/>
              </a:ext>
            </a:extLst>
          </p:cNvPr>
          <p:cNvSpPr txBox="1"/>
          <p:nvPr/>
        </p:nvSpPr>
        <p:spPr>
          <a:xfrm>
            <a:off x="374252" y="4607124"/>
            <a:ext cx="8237374" cy="5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6. هرگز در دفعات جدید ابتلا به بیماری، خودسرانه مصرف آنتی بیوتیک قبلی را تکرار نکنیم.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7311E39-9039-8321-33D8-BBF06BAA6C95}"/>
              </a:ext>
            </a:extLst>
          </p:cNvPr>
          <p:cNvSpPr txBox="1"/>
          <p:nvPr/>
        </p:nvSpPr>
        <p:spPr>
          <a:xfrm>
            <a:off x="641684" y="5099951"/>
            <a:ext cx="7850982" cy="514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1">
              <a:lnSpc>
                <a:spcPct val="170000"/>
              </a:lnSpc>
            </a:pPr>
            <a:r>
              <a:rPr lang="fa-IR" sz="1800" b="1" dirty="0">
                <a:solidFill>
                  <a:schemeClr val="tx1"/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7. هرگز داروی تجویز شده پزشک برای بیماری خود را به فرد دیگری پیشنهاد نکنیم.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F28BD8-5982-1AF8-A6D1-59456E3D1F75}"/>
              </a:ext>
            </a:extLst>
          </p:cNvPr>
          <p:cNvSpPr txBox="1"/>
          <p:nvPr/>
        </p:nvSpPr>
        <p:spPr>
          <a:xfrm>
            <a:off x="9224214" y="6433775"/>
            <a:ext cx="2329723" cy="410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18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4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085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E6B53667-05C3-1220-F23B-3A98577C55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0544"/>
            <a:ext cx="1790468" cy="141745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FA0C10A-054F-EE96-F998-ECEFBC6436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69091">
            <a:off x="-796634" y="936035"/>
            <a:ext cx="5594060" cy="3146659"/>
          </a:xfrm>
          <a:prstGeom prst="rect">
            <a:avLst/>
          </a:prstGeom>
        </p:spPr>
      </p:pic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E68D205C-EB95-75F9-F2B6-F777F032999C}"/>
              </a:ext>
            </a:extLst>
          </p:cNvPr>
          <p:cNvSpPr/>
          <p:nvPr/>
        </p:nvSpPr>
        <p:spPr>
          <a:xfrm rot="5400000" flipH="1">
            <a:off x="3396915" y="-1937085"/>
            <a:ext cx="6857999" cy="10732167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9DF1A202-5FC6-A6F9-E5A5-D1BF0B97D256}"/>
              </a:ext>
            </a:extLst>
          </p:cNvPr>
          <p:cNvSpPr txBox="1">
            <a:spLocks/>
          </p:cNvSpPr>
          <p:nvPr/>
        </p:nvSpPr>
        <p:spPr>
          <a:xfrm>
            <a:off x="1799879" y="5228486"/>
            <a:ext cx="10084702" cy="6083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1">
              <a:lnSpc>
                <a:spcPct val="120000"/>
              </a:lnSpc>
              <a:buNone/>
            </a:pPr>
            <a:r>
              <a:rPr lang="fa-IR" sz="2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4. تشخیص اینکه عفونت باکتریایی است یا ویروسی </a:t>
            </a:r>
            <a:r>
              <a:rPr lang="fa-IR" sz="2000" b="1" u="sng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تنــــــــها بر عهده پزشک </a:t>
            </a:r>
            <a:r>
              <a:rPr lang="fa-IR" sz="20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است.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839C27-41DC-A8EB-6AA7-994E53192322}"/>
              </a:ext>
            </a:extLst>
          </p:cNvPr>
          <p:cNvSpPr/>
          <p:nvPr/>
        </p:nvSpPr>
        <p:spPr>
          <a:xfrm>
            <a:off x="3882887" y="155043"/>
            <a:ext cx="79856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20000"/>
              </a:lnSpc>
            </a:pPr>
            <a:r>
              <a:rPr lang="fa-IR" sz="4000" b="1">
                <a:solidFill>
                  <a:srgbClr val="FFFF00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چرا نــــــباید خــــــودسرانه </a:t>
            </a:r>
            <a:r>
              <a:rPr lang="fa-IR" sz="4000" b="1" dirty="0">
                <a:solidFill>
                  <a:srgbClr val="FFFF00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درمان آنتی بیوتیکی انجام دهیم؟</a:t>
            </a:r>
          </a:p>
        </p:txBody>
      </p:sp>
      <p:pic>
        <p:nvPicPr>
          <p:cNvPr id="4" name="Picture 3" descr="Logo3-دانشگاه">
            <a:extLst>
              <a:ext uri="{FF2B5EF4-FFF2-40B4-BE49-F238E27FC236}">
                <a16:creationId xmlns:a16="http://schemas.microsoft.com/office/drawing/2014/main" id="{97E916C4-0030-1BD4-3ED6-2B807F10E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0" y="32084"/>
            <a:ext cx="2123902" cy="3004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4D420E48-4BCB-DB6F-7C8B-E21F417EA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960" y="5795285"/>
            <a:ext cx="3336758" cy="51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54071C-3A71-E98F-7B29-423A03E6433C}"/>
              </a:ext>
            </a:extLst>
          </p:cNvPr>
          <p:cNvSpPr txBox="1"/>
          <p:nvPr/>
        </p:nvSpPr>
        <p:spPr>
          <a:xfrm>
            <a:off x="3559381" y="2070417"/>
            <a:ext cx="8309158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 rtl="1">
              <a:lnSpc>
                <a:spcPct val="120000"/>
              </a:lnSpc>
              <a:buNone/>
            </a:pPr>
            <a:r>
              <a:rPr lang="fa-IR" sz="1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1. آنتی بیوتیک ها بر بیماری های ویروسی بی تاثیــــــر هستند؛ بنابراین، عفونت هایی مانند سرماخوردگی، آنفلوانزا و بسیاری از گلودردها نیازی به درمان با آنتی بیوتیک نــــدارند.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F951D5-D6A5-0048-531D-57FBBB40420A}"/>
              </a:ext>
            </a:extLst>
          </p:cNvPr>
          <p:cNvSpPr txBox="1"/>
          <p:nvPr/>
        </p:nvSpPr>
        <p:spPr>
          <a:xfrm>
            <a:off x="2775284" y="2874070"/>
            <a:ext cx="9093256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 rtl="1">
              <a:lnSpc>
                <a:spcPct val="120000"/>
              </a:lnSpc>
              <a:buNone/>
            </a:pPr>
            <a:r>
              <a:rPr lang="fa-IR" sz="18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2. هر داروی آنتی بیوتیک بر طیف خاصی از باکتری ها موثر است و ممکن است یک آنتی بیوتیک بر نوع دیگری از عفونت های باکتریایی موثر نــــــباشد.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2FEDE80-3F32-6144-FE63-A03A1398F0CC}"/>
              </a:ext>
            </a:extLst>
          </p:cNvPr>
          <p:cNvSpPr txBox="1"/>
          <p:nvPr/>
        </p:nvSpPr>
        <p:spPr>
          <a:xfrm>
            <a:off x="2165684" y="3675258"/>
            <a:ext cx="9718897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1">
              <a:lnSpc>
                <a:spcPct val="120000"/>
              </a:lnSpc>
              <a:buNone/>
            </a:pPr>
            <a:r>
              <a:rPr lang="fa-IR" sz="1800" b="1" dirty="0">
                <a:solidFill>
                  <a:schemeClr val="accent6">
                    <a:lumMod val="20000"/>
                    <a:lumOff val="80000"/>
                  </a:schemeClr>
                </a:solidFill>
                <a:cs typeface="B Nazanin" panose="00000400000000000000" pitchFamily="2" charset="-78"/>
              </a:rPr>
              <a:t>3. باکتری ها و قارچ ها همواره به دنبال یافتن راهی جدید برای خنثی کردن اثرات آنتی بیوتیک ها هستند. در صورت استفاده در موارد غیر صحیح و مقاوم شدن باکتری ها به آنتی بیوتیک ها، باکتری از بین نرفته و به رشد و تکثیر خود ادامه می دهد، طول دوره بستری افزایش یافته، بار مالی بیشتری به بیمار تحمیل شده و به سبب تعدد آنتی بیوتیک های تجویزی عوارض بیشتری را تجربه خواهد کرد و نهایتا دیگر دارویی برای درمان عفونت بیمار وجود نخواهد داشت.</a:t>
            </a:r>
            <a:endParaRPr lang="fa-IR" sz="1800" b="1" dirty="0">
              <a:solidFill>
                <a:schemeClr val="accent6">
                  <a:lumMod val="20000"/>
                  <a:lumOff val="80000"/>
                </a:schemeClr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CE7A05-53B2-E7E2-0686-7D244C3C2E64}"/>
              </a:ext>
            </a:extLst>
          </p:cNvPr>
          <p:cNvSpPr txBox="1"/>
          <p:nvPr/>
        </p:nvSpPr>
        <p:spPr>
          <a:xfrm>
            <a:off x="2246182" y="6254234"/>
            <a:ext cx="2451317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20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6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2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1CA209D-B025-2438-99F2-777B7B260D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5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Logo3-دانشگا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96" y="60090"/>
            <a:ext cx="1857830" cy="262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930190" y="5612122"/>
            <a:ext cx="4668600" cy="503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4400" b="0" i="0" u="none" strike="noStrike" cap="none" normalizeH="0" baseline="0" dirty="0">
                <a:ln>
                  <a:noFill/>
                </a:ln>
                <a:effectLst/>
                <a:latin typeface="IranNastaliq" panose="02020505000000020003" pitchFamily="18" charset="0"/>
                <a:cs typeface="IranNastaliq" panose="02020505000000020003" pitchFamily="18" charset="0"/>
              </a:rPr>
              <a:t>معاونت غذا و دارو  دانشگاه علوم پزشکی ایران</a:t>
            </a:r>
            <a:endParaRPr kumimoji="0" lang="en-US" sz="4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1474EC-D8A4-1398-C50E-0F6680145104}"/>
              </a:ext>
            </a:extLst>
          </p:cNvPr>
          <p:cNvSpPr txBox="1"/>
          <p:nvPr/>
        </p:nvSpPr>
        <p:spPr>
          <a:xfrm>
            <a:off x="2643413" y="622836"/>
            <a:ext cx="9212050" cy="17245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121920" algn="ctr" rtl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r>
              <a:rPr lang="fa-IR" sz="2400" b="1" kern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جهت دریافت اطلاعات و مشاوره های دارویی و انواع مسمومیت ها ، با </a:t>
            </a:r>
            <a:r>
              <a:rPr lang="fa-IR" sz="2400" b="1" kern="1400" dirty="0">
                <a:ln>
                  <a:noFill/>
                </a:ln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شماره </a:t>
            </a:r>
            <a:r>
              <a:rPr lang="fa-IR" sz="2400" b="1" kern="1400" dirty="0">
                <a:ln>
                  <a:noFill/>
                </a:ln>
                <a:solidFill>
                  <a:srgbClr val="C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ستاد ملی اطلاع رسانی دارو و سموم، </a:t>
            </a:r>
            <a:r>
              <a:rPr lang="fa-IR" sz="2400" b="1" kern="1400" dirty="0">
                <a:ln>
                  <a:noFill/>
                </a:ln>
                <a:solidFill>
                  <a:srgbClr val="FF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190</a:t>
            </a:r>
            <a:r>
              <a:rPr lang="fa-IR" sz="2400" b="1" kern="1400" dirty="0">
                <a:ln>
                  <a:noFill/>
                </a:ln>
                <a:solidFill>
                  <a:srgbClr val="C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 </a:t>
            </a:r>
            <a:r>
              <a:rPr lang="fa-IR" sz="2400" b="1" kern="1400" dirty="0">
                <a:solidFill>
                  <a:srgbClr val="FF0000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داخلی 3 </a:t>
            </a:r>
            <a:r>
              <a:rPr lang="fa-IR" sz="2400" b="1" kern="1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rgbClr val="000000">
                      <a:alpha val="39000"/>
                    </a:srgbClr>
                  </a:outerShdw>
                </a:effectLst>
                <a:latin typeface="B Nazanin,Bold"/>
                <a:cs typeface="B Titr" panose="00000700000000000000" pitchFamily="2" charset="-78"/>
              </a:rPr>
              <a:t>تماس حاصل فرمایید.</a:t>
            </a:r>
          </a:p>
          <a:p>
            <a:pPr marR="121920" algn="ctr" rtl="1">
              <a:lnSpc>
                <a:spcPct val="200000"/>
              </a:lnSpc>
              <a:spcBef>
                <a:spcPts val="0"/>
              </a:spcBef>
              <a:spcAft>
                <a:spcPts val="600"/>
              </a:spcAft>
            </a:pPr>
            <a:endParaRPr lang="fa-IR" sz="3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482269-E5B1-7C14-3E63-BE2C80B44B5A}"/>
              </a:ext>
            </a:extLst>
          </p:cNvPr>
          <p:cNvSpPr txBox="1"/>
          <p:nvPr/>
        </p:nvSpPr>
        <p:spPr>
          <a:xfrm>
            <a:off x="2178325" y="2472005"/>
            <a:ext cx="2951748" cy="8005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  <a:spcAft>
                <a:spcPts val="1000"/>
              </a:spcAft>
            </a:pPr>
            <a:r>
              <a:rPr lang="fa-IR" b="1" kern="1400" dirty="0">
                <a:ln>
                  <a:noFill/>
                </a:ln>
                <a:solidFill>
                  <a:srgbClr val="000000"/>
                </a:solidFill>
                <a:effectLst/>
                <a:latin typeface="B Nazanin,Bold"/>
                <a:cs typeface="B Titr" panose="00000700000000000000" pitchFamily="2" charset="-78"/>
              </a:rPr>
              <a:t>ساعت پاسخگویی: 8 الی 20</a:t>
            </a:r>
          </a:p>
          <a:p>
            <a:pPr algn="ctr" rtl="1">
              <a:lnSpc>
                <a:spcPct val="200000"/>
              </a:lnSpc>
              <a:spcAft>
                <a:spcPts val="1000"/>
              </a:spcAft>
            </a:pPr>
            <a:endParaRPr lang="fa-IR" sz="100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6D78B4-97E3-9C2F-42B7-49B701C0F7F4}"/>
              </a:ext>
            </a:extLst>
          </p:cNvPr>
          <p:cNvSpPr txBox="1"/>
          <p:nvPr/>
        </p:nvSpPr>
        <p:spPr>
          <a:xfrm>
            <a:off x="8058892" y="6237631"/>
            <a:ext cx="2504661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5238750" algn="l"/>
              </a:tabLst>
            </a:pPr>
            <a:r>
              <a:rPr lang="ar-SA" sz="2000" b="1" dirty="0">
                <a:effectLst/>
                <a:latin typeface="IranNastaliq" panose="02020505000000020003" pitchFamily="18" charset="0"/>
                <a:ea typeface="Calibri" panose="020F0502020204030204" pitchFamily="34" charset="0"/>
                <a:cs typeface="IranNastaliq" panose="02020505000000020003" pitchFamily="18" charset="0"/>
              </a:rPr>
              <a:t>دفتر نظارت و پایش مصرف فرآورده های سلامت محور</a:t>
            </a:r>
            <a:endParaRPr lang="en-US" sz="1600" dirty="0">
              <a:effectLst/>
              <a:latin typeface="IranNastaliq" panose="02020505000000020003" pitchFamily="18" charset="0"/>
              <a:ea typeface="Calibri" panose="020F0502020204030204" pitchFamily="34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3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811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 Mehr</vt:lpstr>
      <vt:lpstr>B Nazanin</vt:lpstr>
      <vt:lpstr>B Nazanin,Bold</vt:lpstr>
      <vt:lpstr>B Titr</vt:lpstr>
      <vt:lpstr>Calibri</vt:lpstr>
      <vt:lpstr>Calibri Light</vt:lpstr>
      <vt:lpstr>IranNastaliq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هفته جهانی آگاه سازی از  داروهای آنتی میکروبیال</dc:title>
  <dc:creator>vagheie</dc:creator>
  <cp:lastModifiedBy>maryam kaveh</cp:lastModifiedBy>
  <cp:revision>80</cp:revision>
  <dcterms:created xsi:type="dcterms:W3CDTF">2021-10-30T07:26:31Z</dcterms:created>
  <dcterms:modified xsi:type="dcterms:W3CDTF">2022-12-08T05:38:10Z</dcterms:modified>
</cp:coreProperties>
</file>